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7" r:id="rId6"/>
    <p:sldId id="268" r:id="rId7"/>
    <p:sldId id="260" r:id="rId8"/>
    <p:sldId id="261" r:id="rId9"/>
    <p:sldId id="262" r:id="rId10"/>
    <p:sldId id="263" r:id="rId11"/>
    <p:sldId id="264" r:id="rId12"/>
    <p:sldId id="269" r:id="rId13"/>
    <p:sldId id="271" r:id="rId14"/>
    <p:sldId id="272" r:id="rId15"/>
    <p:sldId id="270" r:id="rId16"/>
    <p:sldId id="273" r:id="rId17"/>
    <p:sldId id="274" r:id="rId18"/>
    <p:sldId id="275" r:id="rId19"/>
    <p:sldId id="276" r:id="rId20"/>
    <p:sldId id="277" r:id="rId21"/>
    <p:sldId id="26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B056AF-74B6-4905-9004-DF6DB2666B5D}" v="138" dt="2021-04-28T14:11:53.858"/>
    <p1510:client id="{1410D0E3-2E76-431E-BF0D-3BA6E1B5AA1B}" v="1052" dt="2021-04-28T11:23:53.726"/>
    <p1510:client id="{661700FD-F803-4732-AED0-EC5211321CF0}" v="1078" dt="2021-03-10T09:59:59.373"/>
    <p1510:client id="{EBA2A16F-CCE8-4EB1-AA54-A248405DE574}" v="30" dt="2021-03-10T14:13:41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3FA39-9951-4C6D-B681-59F2DB4C06BF}" type="datetimeFigureOut">
              <a:rPr lang="en-GB" smtClean="0"/>
              <a:t>28/04/2021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86996-49A0-43C9-BE2C-19D64D4A16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353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3A4F-6751-480E-A75A-14BB0F1C02FE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6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3FB2-9103-4290-B449-1E9AC37300A6}" type="datetime1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1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F9508-D7D6-4042-83A9-B469E5C8A70C}" type="datetime1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9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7B503-3708-4FD1-8AFE-024A81B9B982}" type="datetime1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336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D1CA-D75B-4BFF-AC15-34DA5760D88D}" type="datetime1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667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C6EE-B9CE-40C0-9B87-72033E038DAA}" type="datetime1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36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6855-9F8C-4F01-B9E3-9BE041ADCA54}" type="datetime1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429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693A-7855-42E6-A662-5F7C567D76AE}" type="datetime1">
              <a:rPr lang="en-US" smtClean="0"/>
              <a:t>4/28/2021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097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CDB91-0965-4483-AB8E-5B10E6EBBA30}" type="datetime1">
              <a:rPr lang="en-US" smtClean="0"/>
              <a:t>4/28/2021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92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3507C-5701-436B-B501-6981F3BB2403}" type="datetime1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89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7C1AA-B0E6-40A7-9028-CE0EC5464FB8}" type="datetime1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5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C0338-2A10-4571-9A53-DE7E66D2BAC8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20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Video 12">
            <a:extLst>
              <a:ext uri="{FF2B5EF4-FFF2-40B4-BE49-F238E27FC236}">
                <a16:creationId xmlns:a16="http://schemas.microsoft.com/office/drawing/2014/main" id="{BBFED99C-4537-4905-B244-657BA29B87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2387" y="86429"/>
            <a:ext cx="11347226" cy="2802219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ru-RU" sz="8000" dirty="0">
                <a:solidFill>
                  <a:schemeClr val="bg1"/>
                </a:solidFill>
                <a:latin typeface="Times New Roman"/>
                <a:cs typeface="Times New Roman"/>
              </a:rPr>
              <a:t>Марсоход команды "ИФИМ"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979845" cy="202038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Капитан-Никитин Кирилл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Блогер-Романов Сергей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Конструктор-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Щенников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Даниил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Электронщик-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Есис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Александр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Программист-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Мухамедзянов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Эдгар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85B13-CC2F-4E6A-9B0E-5516381D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 descr="Изображение выглядит как текст, компьютер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DB39544-FD81-4A09-AF93-F7DFD08E4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3" r="1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FDF111-706E-4648-9FFE-03E5365D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4948" y="5835650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z="3600" b="1" smtClean="0">
                <a:solidFill>
                  <a:schemeClr val="tx1"/>
                </a:solidFill>
              </a:rPr>
              <a:t>10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57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 descr="Изображение выглядит как текст, снимок экрана, компьютер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826B8F40-7BA4-4D1F-84B8-DC409DB33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3" r="1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3B7CF-903A-43DE-B44A-ACDACC96C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4948" y="5848350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z="3600" b="1" smtClean="0">
                <a:solidFill>
                  <a:schemeClr val="tx1"/>
                </a:solidFill>
              </a:rPr>
              <a:t>11</a:t>
            </a:fld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132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48B547"/>
          </a:solidFill>
          <a:ln w="38100" cap="rnd">
            <a:solidFill>
              <a:srgbClr val="48B54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D897E-1B21-4142-994F-D9DBC6FFE3C1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Все</a:t>
            </a:r>
            <a:r>
              <a:rPr lang="en-US" dirty="0"/>
              <a:t> </a:t>
            </a:r>
            <a:r>
              <a:rPr lang="en-US" dirty="0" err="1"/>
              <a:t>детали</a:t>
            </a:r>
            <a:r>
              <a:rPr lang="en-US" dirty="0"/>
              <a:t> </a:t>
            </a:r>
            <a:r>
              <a:rPr lang="en-US" dirty="0" err="1"/>
              <a:t>мы</a:t>
            </a:r>
            <a:r>
              <a:rPr lang="en-US" dirty="0"/>
              <a:t> </a:t>
            </a:r>
            <a:r>
              <a:rPr lang="en-US" dirty="0" err="1"/>
              <a:t>планировали</a:t>
            </a:r>
            <a:r>
              <a:rPr lang="en-US" dirty="0"/>
              <a:t> </a:t>
            </a:r>
            <a:r>
              <a:rPr lang="en-US" dirty="0" err="1"/>
              <a:t>выполнить</a:t>
            </a:r>
            <a:r>
              <a:rPr lang="en-US" dirty="0"/>
              <a:t> </a:t>
            </a:r>
            <a:r>
              <a:rPr lang="en-US" dirty="0" err="1"/>
              <a:t>из</a:t>
            </a:r>
            <a:r>
              <a:rPr lang="en-US" dirty="0"/>
              <a:t> </a:t>
            </a:r>
            <a:r>
              <a:rPr lang="en-US" dirty="0" err="1"/>
              <a:t>пластика</a:t>
            </a:r>
            <a:r>
              <a:rPr lang="en-US" dirty="0"/>
              <a:t>,  а </a:t>
            </a:r>
            <a:r>
              <a:rPr lang="en-US" dirty="0" err="1"/>
              <a:t>скрепляли</a:t>
            </a:r>
            <a:r>
              <a:rPr lang="en-US" dirty="0"/>
              <a:t> </a:t>
            </a:r>
            <a:r>
              <a:rPr lang="en-US" dirty="0" err="1"/>
              <a:t>мы</a:t>
            </a:r>
            <a:r>
              <a:rPr lang="en-US" dirty="0"/>
              <a:t> </a:t>
            </a:r>
            <a:r>
              <a:rPr lang="en-US" dirty="0" err="1"/>
              <a:t>их</a:t>
            </a:r>
            <a:r>
              <a:rPr lang="en-US" dirty="0"/>
              <a:t> </a:t>
            </a:r>
            <a:r>
              <a:rPr lang="en-US" dirty="0" err="1"/>
              <a:t>болтами</a:t>
            </a:r>
            <a:r>
              <a:rPr lang="en-US" dirty="0"/>
              <a:t> МЗ.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счет</a:t>
            </a:r>
            <a:r>
              <a:rPr lang="en-US" dirty="0"/>
              <a:t> 6 </a:t>
            </a:r>
            <a:r>
              <a:rPr lang="en-US" dirty="0" err="1"/>
              <a:t>колес</a:t>
            </a:r>
            <a:r>
              <a:rPr lang="en-US" dirty="0"/>
              <a:t> </a:t>
            </a:r>
            <a:r>
              <a:rPr lang="en-US" dirty="0" err="1"/>
              <a:t>мы</a:t>
            </a:r>
            <a:r>
              <a:rPr lang="en-US" dirty="0"/>
              <a:t> </a:t>
            </a:r>
            <a:r>
              <a:rPr lang="en-US" dirty="0" err="1"/>
              <a:t>надеялись</a:t>
            </a:r>
            <a:r>
              <a:rPr lang="en-US" dirty="0"/>
              <a:t> </a:t>
            </a:r>
            <a:r>
              <a:rPr lang="en-US" dirty="0" err="1"/>
              <a:t>добиться</a:t>
            </a:r>
            <a:r>
              <a:rPr lang="en-US" dirty="0"/>
              <a:t> </a:t>
            </a:r>
            <a:r>
              <a:rPr lang="en-US" dirty="0" err="1"/>
              <a:t>большей</a:t>
            </a:r>
            <a:r>
              <a:rPr lang="en-US" dirty="0"/>
              <a:t> </a:t>
            </a:r>
            <a:r>
              <a:rPr lang="en-US" dirty="0" err="1"/>
              <a:t>скорости</a:t>
            </a:r>
            <a:r>
              <a:rPr lang="en-US" dirty="0"/>
              <a:t> и </a:t>
            </a:r>
            <a:r>
              <a:rPr lang="en-US" dirty="0" err="1"/>
              <a:t>возможности</a:t>
            </a:r>
            <a:r>
              <a:rPr lang="en-US" dirty="0"/>
              <a:t> </a:t>
            </a:r>
            <a:r>
              <a:rPr lang="en-US" dirty="0" err="1"/>
              <a:t>лучше</a:t>
            </a:r>
            <a:r>
              <a:rPr lang="en-US" dirty="0"/>
              <a:t> </a:t>
            </a:r>
            <a:r>
              <a:rPr lang="en-US" dirty="0" err="1"/>
              <a:t>проходить</a:t>
            </a:r>
            <a:r>
              <a:rPr lang="en-US" dirty="0"/>
              <a:t> </a:t>
            </a:r>
            <a:r>
              <a:rPr lang="en-US" dirty="0" err="1"/>
              <a:t>препятствия</a:t>
            </a:r>
            <a:r>
              <a:rPr lang="en-US" dirty="0"/>
              <a:t> </a:t>
            </a:r>
          </a:p>
        </p:txBody>
      </p:sp>
      <p:pic>
        <p:nvPicPr>
          <p:cNvPr id="7" name="Content Placeholder 4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662B658E-178F-405C-B676-5A073C4790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3" r="1849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F6C51-04C7-46D9-A439-9AA1B1D7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z="3600" smtClean="0"/>
              <a:t>12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97835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30F0D-DA9D-44A4-B80F-811FE56E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libri"/>
                <a:cs typeface="Calibri"/>
              </a:rPr>
              <a:t>Создание деталей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24FB35-84F0-4944-B4BC-3E0918306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30861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После подготовки всех исходников началось создание деталей марсохода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12F5DC-7FF2-4689-9A4F-5A22F212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13</a:t>
            </a:fld>
            <a:endParaRPr lang="en-US"/>
          </a:p>
        </p:txBody>
      </p:sp>
      <p:pic>
        <p:nvPicPr>
          <p:cNvPr id="5" name="Рисунок 5" descr="Изображение выглядит как человек, мужчина, внутренний, стоит&#10;&#10;Автоматически созданное описание">
            <a:extLst>
              <a:ext uri="{FF2B5EF4-FFF2-40B4-BE49-F238E27FC236}">
                <a16:creationId xmlns:a16="http://schemas.microsoft.com/office/drawing/2014/main" id="{E9C99389-81AB-4E79-B3BE-DF3CE47F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562" y="2416629"/>
            <a:ext cx="2720562" cy="4114800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, человек, внутренний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232D13FE-24C3-4FBB-AB3B-60216C4F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619" y="598714"/>
            <a:ext cx="2720561" cy="3385458"/>
          </a:xfrm>
          <a:prstGeom prst="rect">
            <a:avLst/>
          </a:prstGeom>
        </p:spPr>
      </p:pic>
      <p:pic>
        <p:nvPicPr>
          <p:cNvPr id="7" name="Рисунок 7" descr="Изображение выглядит как внутренний, человек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7F587179-FEF0-45F4-B5F8-37B3E1EE3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563" y="2471057"/>
            <a:ext cx="3417246" cy="362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17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8681397-930C-425A-996A-B43A3773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DA4A0B-330D-475E-BF68-ED84B6B6E3B0}"/>
              </a:ext>
            </a:extLst>
          </p:cNvPr>
          <p:cNvSpPr txBox="1"/>
          <p:nvPr/>
        </p:nvSpPr>
        <p:spPr>
          <a:xfrm>
            <a:off x="733926" y="984585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/>
              <a:t>Не обошлось без неполадок</a:t>
            </a:r>
          </a:p>
        </p:txBody>
      </p:sp>
      <p:pic>
        <p:nvPicPr>
          <p:cNvPr id="4" name="Рисунок 4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8D988287-8286-4D2D-B46F-9ADCD6D3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91" y="936171"/>
            <a:ext cx="2872961" cy="4114800"/>
          </a:xfrm>
          <a:prstGeom prst="rect">
            <a:avLst/>
          </a:prstGeom>
        </p:spPr>
      </p:pic>
      <p:pic>
        <p:nvPicPr>
          <p:cNvPr id="5" name="Рисунок 5" descr="Изображение выглядит как внутренний, человек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E05F1C38-6B66-4C1F-BD5B-642F82F8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963" y="-54428"/>
            <a:ext cx="2872961" cy="5105400"/>
          </a:xfrm>
          <a:prstGeom prst="rect">
            <a:avLst/>
          </a:prstGeom>
        </p:spPr>
      </p:pic>
      <p:pic>
        <p:nvPicPr>
          <p:cNvPr id="6" name="Рисунок 6" descr="Изображение выглядит как человек, держит, рука&#10;&#10;Автоматически созданное описание">
            <a:extLst>
              <a:ext uri="{FF2B5EF4-FFF2-40B4-BE49-F238E27FC236}">
                <a16:creationId xmlns:a16="http://schemas.microsoft.com/office/drawing/2014/main" id="{D0FCEB02-679D-4045-89B4-CACF0FAEF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762" y="2743200"/>
            <a:ext cx="275321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51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43DA73C-C51F-4FF0-BD10-8B27AD13F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12EE6-83D9-46AC-B529-5FD060980132}"/>
              </a:ext>
            </a:extLst>
          </p:cNvPr>
          <p:cNvSpPr txBox="1"/>
          <p:nvPr/>
        </p:nvSpPr>
        <p:spPr>
          <a:xfrm>
            <a:off x="925286" y="72934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Но в итоге получили всё что нужно</a:t>
            </a:r>
          </a:p>
        </p:txBody>
      </p:sp>
      <p:pic>
        <p:nvPicPr>
          <p:cNvPr id="4" name="Рисунок 4" descr="Изображение выглядит как внутренний, пол&#10;&#10;Автоматически созданное описание">
            <a:extLst>
              <a:ext uri="{FF2B5EF4-FFF2-40B4-BE49-F238E27FC236}">
                <a16:creationId xmlns:a16="http://schemas.microsoft.com/office/drawing/2014/main" id="{35C6FD13-7ECB-4788-B0E1-EE9F89E4B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05" y="1948543"/>
            <a:ext cx="2317790" cy="4114800"/>
          </a:xfrm>
          <a:prstGeom prst="rect">
            <a:avLst/>
          </a:prstGeom>
        </p:spPr>
      </p:pic>
      <p:pic>
        <p:nvPicPr>
          <p:cNvPr id="5" name="Рисунок 5" descr="Изображение выглядит как человек, внутренний, рука, кухонная посуда&#10;&#10;Автоматически созданное описание">
            <a:extLst>
              <a:ext uri="{FF2B5EF4-FFF2-40B4-BE49-F238E27FC236}">
                <a16:creationId xmlns:a16="http://schemas.microsoft.com/office/drawing/2014/main" id="{0A9F5315-A4DA-4DC5-9B1F-9F6B5B77D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963" y="544285"/>
            <a:ext cx="2317790" cy="4114800"/>
          </a:xfrm>
          <a:prstGeom prst="rect">
            <a:avLst/>
          </a:prstGeom>
        </p:spPr>
      </p:pic>
      <p:pic>
        <p:nvPicPr>
          <p:cNvPr id="6" name="Рисунок 6" descr="Изображение выглядит как внутренний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E34D7718-5377-439F-9AFD-D69B4E432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563" y="2035629"/>
            <a:ext cx="2317790" cy="4114800"/>
          </a:xfrm>
          <a:prstGeom prst="rect">
            <a:avLst/>
          </a:prstGeom>
        </p:spPr>
      </p:pic>
      <p:pic>
        <p:nvPicPr>
          <p:cNvPr id="7" name="Рисунок 7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D7C9C815-B02E-4395-BF10-CDA26BD3B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1" y="163286"/>
            <a:ext cx="2317790" cy="4114800"/>
          </a:xfrm>
          <a:prstGeom prst="rect">
            <a:avLst/>
          </a:prstGeom>
        </p:spPr>
      </p:pic>
      <p:pic>
        <p:nvPicPr>
          <p:cNvPr id="8" name="Рисунок 8" descr="Изображение выглядит как пол, внутренний, сиреневый, блюдо&#10;&#10;Автоматически созданное описание">
            <a:extLst>
              <a:ext uri="{FF2B5EF4-FFF2-40B4-BE49-F238E27FC236}">
                <a16:creationId xmlns:a16="http://schemas.microsoft.com/office/drawing/2014/main" id="{15EA3412-74F8-47E5-9458-6C0F043E8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057" y="4811774"/>
            <a:ext cx="3646714" cy="20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76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9F4919-8F56-4311-8C50-E4648E8E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179DFE-D953-45BD-BB45-165246B52CFE}"/>
              </a:ext>
            </a:extLst>
          </p:cNvPr>
          <p:cNvSpPr txBox="1"/>
          <p:nvPr/>
        </p:nvSpPr>
        <p:spPr>
          <a:xfrm>
            <a:off x="729343" y="70757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Начали собирать робота и подчищать детали</a:t>
            </a:r>
          </a:p>
        </p:txBody>
      </p:sp>
      <p:pic>
        <p:nvPicPr>
          <p:cNvPr id="4" name="Рисунок 4" descr="Изображение выглядит как человек, сиреневый, синий&#10;&#10;Автоматически созданное описание">
            <a:extLst>
              <a:ext uri="{FF2B5EF4-FFF2-40B4-BE49-F238E27FC236}">
                <a16:creationId xmlns:a16="http://schemas.microsoft.com/office/drawing/2014/main" id="{4F5D6EF6-B29F-4A45-855B-79103D2C0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229" y="793448"/>
            <a:ext cx="2317790" cy="4114800"/>
          </a:xfrm>
          <a:prstGeom prst="rect">
            <a:avLst/>
          </a:prstGeom>
        </p:spPr>
      </p:pic>
      <p:pic>
        <p:nvPicPr>
          <p:cNvPr id="5" name="Рисунок 5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87A54A6-BED8-4A96-90F4-65601A81A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581" y="778933"/>
            <a:ext cx="2317790" cy="4114800"/>
          </a:xfrm>
          <a:prstGeom prst="rect">
            <a:avLst/>
          </a:prstGeom>
        </p:spPr>
      </p:pic>
      <p:pic>
        <p:nvPicPr>
          <p:cNvPr id="6" name="Рисунок 6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B8C426BF-EDCD-4F76-8206-479ACAF0A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5838" y="1566333"/>
            <a:ext cx="2317790" cy="4114800"/>
          </a:xfrm>
          <a:prstGeom prst="rect">
            <a:avLst/>
          </a:prstGeom>
        </p:spPr>
      </p:pic>
      <p:pic>
        <p:nvPicPr>
          <p:cNvPr id="7" name="Рисунок 7" descr="Изображение выглядит как желтый, внутренний, синий&#10;&#10;Автоматически созданное описание">
            <a:extLst>
              <a:ext uri="{FF2B5EF4-FFF2-40B4-BE49-F238E27FC236}">
                <a16:creationId xmlns:a16="http://schemas.microsoft.com/office/drawing/2014/main" id="{FF8F63A4-D89C-472D-889B-AFDE796E0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582" y="3984172"/>
            <a:ext cx="2317790" cy="2723848"/>
          </a:xfrm>
          <a:prstGeom prst="rect">
            <a:avLst/>
          </a:prstGeom>
        </p:spPr>
      </p:pic>
      <p:pic>
        <p:nvPicPr>
          <p:cNvPr id="8" name="Рисунок 8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587806EA-C520-48BB-84B1-DBAC6E2DB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6248" y="3052838"/>
            <a:ext cx="2317790" cy="338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23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1A42376-7B69-4EEF-ACD0-DFEF4072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617B6-DC85-4455-B4A0-99D514E1158A}"/>
              </a:ext>
            </a:extLst>
          </p:cNvPr>
          <p:cNvSpPr txBox="1"/>
          <p:nvPr/>
        </p:nvSpPr>
        <p:spPr>
          <a:xfrm>
            <a:off x="454781" y="660400"/>
            <a:ext cx="24408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В итоге получился неплохой робот</a:t>
            </a:r>
          </a:p>
          <a:p>
            <a:endParaRPr lang="ru-RU" dirty="0"/>
          </a:p>
        </p:txBody>
      </p:sp>
      <p:pic>
        <p:nvPicPr>
          <p:cNvPr id="4" name="Рисунок 4" descr="Изображение выглядит как человек, внутренний, работает&#10;&#10;Автоматически созданное описание">
            <a:extLst>
              <a:ext uri="{FF2B5EF4-FFF2-40B4-BE49-F238E27FC236}">
                <a16:creationId xmlns:a16="http://schemas.microsoft.com/office/drawing/2014/main" id="{6CA8B5F2-59D1-46B2-8C67-75EA93503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058" y="1250648"/>
            <a:ext cx="3672456" cy="6533847"/>
          </a:xfrm>
          <a:prstGeom prst="rect">
            <a:avLst/>
          </a:prstGeom>
        </p:spPr>
      </p:pic>
      <p:pic>
        <p:nvPicPr>
          <p:cNvPr id="5" name="Рисунок 5" descr="Изображение выглядит как внутренний, загроможденный&#10;&#10;Автоматически созданное описание">
            <a:extLst>
              <a:ext uri="{FF2B5EF4-FFF2-40B4-BE49-F238E27FC236}">
                <a16:creationId xmlns:a16="http://schemas.microsoft.com/office/drawing/2014/main" id="{FDF48077-A57C-4419-B6BC-0E445DFAA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963" y="-91924"/>
            <a:ext cx="2934648" cy="3921278"/>
          </a:xfrm>
          <a:prstGeom prst="rect">
            <a:avLst/>
          </a:prstGeom>
        </p:spPr>
      </p:pic>
      <p:pic>
        <p:nvPicPr>
          <p:cNvPr id="6" name="Рисунок 6" descr="Изображение выглядит как человек, внутренний, офис&#10;&#10;Автоматически созданное описание">
            <a:extLst>
              <a:ext uri="{FF2B5EF4-FFF2-40B4-BE49-F238E27FC236}">
                <a16:creationId xmlns:a16="http://schemas.microsoft.com/office/drawing/2014/main" id="{0BC62580-2097-40FD-AED3-09979C3B5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248" y="1008743"/>
            <a:ext cx="3188647" cy="565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11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7E1CB5F-156C-4C43-9DDF-A6A063F7A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F5211-3C28-4BC0-AC50-526C31914791}"/>
              </a:ext>
            </a:extLst>
          </p:cNvPr>
          <p:cNvSpPr txBox="1"/>
          <p:nvPr/>
        </p:nvSpPr>
        <p:spPr>
          <a:xfrm>
            <a:off x="539448" y="563638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Далее этап создания электроники и программирование робота</a:t>
            </a:r>
          </a:p>
        </p:txBody>
      </p:sp>
      <p:pic>
        <p:nvPicPr>
          <p:cNvPr id="4" name="Рисунок 4" descr="Изображение выглядит как текст,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61BA9A5F-F4CE-4D4E-A435-B8DD48AD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820" y="2556933"/>
            <a:ext cx="2317790" cy="4114800"/>
          </a:xfrm>
          <a:prstGeom prst="rect">
            <a:avLst/>
          </a:prstGeom>
        </p:spPr>
      </p:pic>
      <p:pic>
        <p:nvPicPr>
          <p:cNvPr id="5" name="Рисунок 5" descr="Изображение выглядит как стол, внутренний, электроника, загроможденный&#10;&#10;Автоматически созданное описание">
            <a:extLst>
              <a:ext uri="{FF2B5EF4-FFF2-40B4-BE49-F238E27FC236}">
                <a16:creationId xmlns:a16="http://schemas.microsoft.com/office/drawing/2014/main" id="{03188C45-630B-44D3-A765-EBD3A9850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296" y="186267"/>
            <a:ext cx="2317790" cy="4114800"/>
          </a:xfrm>
          <a:prstGeom prst="rect">
            <a:avLst/>
          </a:prstGeom>
        </p:spPr>
      </p:pic>
      <p:pic>
        <p:nvPicPr>
          <p:cNvPr id="6" name="Рисунок 6" descr="Изображение выглядит как человек, внутренний, адаптер&#10;&#10;Автоматически созданное описание">
            <a:extLst>
              <a:ext uri="{FF2B5EF4-FFF2-40B4-BE49-F238E27FC236}">
                <a16:creationId xmlns:a16="http://schemas.microsoft.com/office/drawing/2014/main" id="{1F6F0D6B-135F-41D9-BDE5-F0AC05078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344" y="2556933"/>
            <a:ext cx="2317790" cy="4114800"/>
          </a:xfrm>
          <a:prstGeom prst="rect">
            <a:avLst/>
          </a:prstGeom>
        </p:spPr>
      </p:pic>
      <p:pic>
        <p:nvPicPr>
          <p:cNvPr id="7" name="Рисунок 7" descr="Изображение выглядит как внутренний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0234E93C-D7A2-41AD-95EF-49F6951BD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057" y="125790"/>
            <a:ext cx="2317790" cy="4114800"/>
          </a:xfrm>
          <a:prstGeom prst="rect">
            <a:avLst/>
          </a:prstGeom>
        </p:spPr>
      </p:pic>
      <p:pic>
        <p:nvPicPr>
          <p:cNvPr id="8" name="Рисунок 8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D81A5363-2642-4AFD-86BC-42FFA14BE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6248" y="3173790"/>
            <a:ext cx="231779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65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F02B7F1-33E3-4D07-9259-617919D01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7A80A-761A-4AC7-ABED-6B0F8B141673}"/>
              </a:ext>
            </a:extLst>
          </p:cNvPr>
          <p:cNvSpPr txBox="1"/>
          <p:nvPr/>
        </p:nvSpPr>
        <p:spPr>
          <a:xfrm>
            <a:off x="491067" y="47897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И вот на финальной стадии мы дорабатываем дыры</a:t>
            </a:r>
          </a:p>
        </p:txBody>
      </p:sp>
      <p:pic>
        <p:nvPicPr>
          <p:cNvPr id="4" name="Рисунок 4" descr="Изображение выглядит как человек, украшен&#10;&#10;Автоматически созданное описание">
            <a:extLst>
              <a:ext uri="{FF2B5EF4-FFF2-40B4-BE49-F238E27FC236}">
                <a16:creationId xmlns:a16="http://schemas.microsoft.com/office/drawing/2014/main" id="{82DB4DC2-693D-4CDA-8A75-2369CE378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91" y="1565124"/>
            <a:ext cx="2317790" cy="4114800"/>
          </a:xfrm>
          <a:prstGeom prst="rect">
            <a:avLst/>
          </a:prstGeom>
        </p:spPr>
      </p:pic>
      <p:pic>
        <p:nvPicPr>
          <p:cNvPr id="5" name="Рисунок 5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E8AB5B78-E505-4FDB-8829-13F537EB5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676" y="222552"/>
            <a:ext cx="2317790" cy="4114800"/>
          </a:xfrm>
          <a:prstGeom prst="rect">
            <a:avLst/>
          </a:prstGeom>
        </p:spPr>
      </p:pic>
      <p:pic>
        <p:nvPicPr>
          <p:cNvPr id="6" name="Рисунок 6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87B3E029-BDCD-46E7-8439-320DA4A9C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438" y="2472267"/>
            <a:ext cx="2317790" cy="4114800"/>
          </a:xfrm>
          <a:prstGeom prst="rect">
            <a:avLst/>
          </a:prstGeom>
        </p:spPr>
      </p:pic>
      <p:pic>
        <p:nvPicPr>
          <p:cNvPr id="7" name="Рисунок 7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4192BEDA-A853-470D-A86E-011525E72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629" y="2677885"/>
            <a:ext cx="231779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85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" name="Rectangle 10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51">
            <a:extLst>
              <a:ext uri="{FF2B5EF4-FFF2-40B4-BE49-F238E27FC236}">
                <a16:creationId xmlns:a16="http://schemas.microsoft.com/office/drawing/2014/main" id="{5E0D0E5A-6E97-46A9-AF74-EAEA1E044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9417" y="6756322"/>
            <a:ext cx="5657849" cy="101678"/>
          </a:xfrm>
          <a:custGeom>
            <a:avLst/>
            <a:gdLst>
              <a:gd name="connsiteX0" fmla="*/ 0 w 2374107"/>
              <a:gd name="connsiteY0" fmla="*/ 0 h 45719"/>
              <a:gd name="connsiteX1" fmla="*/ 2374107 w 2374107"/>
              <a:gd name="connsiteY1" fmla="*/ 0 h 45719"/>
              <a:gd name="connsiteX2" fmla="*/ 2374107 w 2374107"/>
              <a:gd name="connsiteY2" fmla="*/ 45719 h 45719"/>
              <a:gd name="connsiteX3" fmla="*/ 0 w 2374107"/>
              <a:gd name="connsiteY3" fmla="*/ 45719 h 45719"/>
              <a:gd name="connsiteX4" fmla="*/ 0 w 2374107"/>
              <a:gd name="connsiteY4" fmla="*/ 0 h 45719"/>
              <a:gd name="connsiteX0" fmla="*/ 0 w 2430067"/>
              <a:gd name="connsiteY0" fmla="*/ 0 h 64769"/>
              <a:gd name="connsiteX1" fmla="*/ 2430067 w 2430067"/>
              <a:gd name="connsiteY1" fmla="*/ 19050 h 64769"/>
              <a:gd name="connsiteX2" fmla="*/ 2430067 w 2430067"/>
              <a:gd name="connsiteY2" fmla="*/ 64769 h 64769"/>
              <a:gd name="connsiteX3" fmla="*/ 55960 w 2430067"/>
              <a:gd name="connsiteY3" fmla="*/ 64769 h 64769"/>
              <a:gd name="connsiteX4" fmla="*/ 0 w 2430067"/>
              <a:gd name="connsiteY4" fmla="*/ 0 h 64769"/>
              <a:gd name="connsiteX0" fmla="*/ 0 w 2431088"/>
              <a:gd name="connsiteY0" fmla="*/ 0 h 94534"/>
              <a:gd name="connsiteX1" fmla="*/ 2431088 w 2431088"/>
              <a:gd name="connsiteY1" fmla="*/ 48815 h 94534"/>
              <a:gd name="connsiteX2" fmla="*/ 2431088 w 2431088"/>
              <a:gd name="connsiteY2" fmla="*/ 94534 h 94534"/>
              <a:gd name="connsiteX3" fmla="*/ 56981 w 2431088"/>
              <a:gd name="connsiteY3" fmla="*/ 94534 h 94534"/>
              <a:gd name="connsiteX4" fmla="*/ 0 w 2431088"/>
              <a:gd name="connsiteY4" fmla="*/ 0 h 94534"/>
              <a:gd name="connsiteX0" fmla="*/ 0 w 2425473"/>
              <a:gd name="connsiteY0" fmla="*/ 0 h 101678"/>
              <a:gd name="connsiteX1" fmla="*/ 2425473 w 2425473"/>
              <a:gd name="connsiteY1" fmla="*/ 55959 h 101678"/>
              <a:gd name="connsiteX2" fmla="*/ 2425473 w 2425473"/>
              <a:gd name="connsiteY2" fmla="*/ 101678 h 101678"/>
              <a:gd name="connsiteX3" fmla="*/ 51366 w 2425473"/>
              <a:gd name="connsiteY3" fmla="*/ 101678 h 101678"/>
              <a:gd name="connsiteX4" fmla="*/ 0 w 2425473"/>
              <a:gd name="connsiteY4" fmla="*/ 0 h 10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473" h="101678">
                <a:moveTo>
                  <a:pt x="0" y="0"/>
                </a:moveTo>
                <a:lnTo>
                  <a:pt x="2425473" y="55959"/>
                </a:lnTo>
                <a:lnTo>
                  <a:pt x="2425473" y="101678"/>
                </a:lnTo>
                <a:lnTo>
                  <a:pt x="51366" y="1016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2">
            <a:extLst>
              <a:ext uri="{FF2B5EF4-FFF2-40B4-BE49-F238E27FC236}">
                <a16:creationId xmlns:a16="http://schemas.microsoft.com/office/drawing/2014/main" id="{E197A7FD-CD8D-4609-AE35-64C89063E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8697" y="6809135"/>
            <a:ext cx="160496" cy="48864"/>
          </a:xfrm>
          <a:custGeom>
            <a:avLst/>
            <a:gdLst>
              <a:gd name="connsiteX0" fmla="*/ 0 w 91440"/>
              <a:gd name="connsiteY0" fmla="*/ 0 h 27432"/>
              <a:gd name="connsiteX1" fmla="*/ 91440 w 91440"/>
              <a:gd name="connsiteY1" fmla="*/ 0 h 27432"/>
              <a:gd name="connsiteX2" fmla="*/ 91440 w 91440"/>
              <a:gd name="connsiteY2" fmla="*/ 27432 h 27432"/>
              <a:gd name="connsiteX3" fmla="*/ 0 w 91440"/>
              <a:gd name="connsiteY3" fmla="*/ 27432 h 27432"/>
              <a:gd name="connsiteX4" fmla="*/ 0 w 91440"/>
              <a:gd name="connsiteY4" fmla="*/ 0 h 27432"/>
              <a:gd name="connsiteX0" fmla="*/ 0 w 128350"/>
              <a:gd name="connsiteY0" fmla="*/ 0 h 36957"/>
              <a:gd name="connsiteX1" fmla="*/ 128350 w 128350"/>
              <a:gd name="connsiteY1" fmla="*/ 9525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28350"/>
              <a:gd name="connsiteY0" fmla="*/ 0 h 36957"/>
              <a:gd name="connsiteX1" fmla="*/ 83106 w 128350"/>
              <a:gd name="connsiteY1" fmla="*/ 11906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62878"/>
              <a:gd name="connsiteY0" fmla="*/ 0 h 44101"/>
              <a:gd name="connsiteX1" fmla="*/ 117634 w 162878"/>
              <a:gd name="connsiteY1" fmla="*/ 19050 h 44101"/>
              <a:gd name="connsiteX2" fmla="*/ 162878 w 162878"/>
              <a:gd name="connsiteY2" fmla="*/ 44101 h 44101"/>
              <a:gd name="connsiteX3" fmla="*/ 71438 w 162878"/>
              <a:gd name="connsiteY3" fmla="*/ 44101 h 44101"/>
              <a:gd name="connsiteX4" fmla="*/ 0 w 162878"/>
              <a:gd name="connsiteY4" fmla="*/ 0 h 44101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9056 w 160496"/>
              <a:gd name="connsiteY3" fmla="*/ 48864 h 48864"/>
              <a:gd name="connsiteX4" fmla="*/ 0 w 160496"/>
              <a:gd name="connsiteY4" fmla="*/ 0 h 48864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1912 w 160496"/>
              <a:gd name="connsiteY3" fmla="*/ 48864 h 48864"/>
              <a:gd name="connsiteX4" fmla="*/ 0 w 160496"/>
              <a:gd name="connsiteY4" fmla="*/ 0 h 4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496" h="48864">
                <a:moveTo>
                  <a:pt x="0" y="0"/>
                </a:moveTo>
                <a:lnTo>
                  <a:pt x="115252" y="23813"/>
                </a:lnTo>
                <a:lnTo>
                  <a:pt x="160496" y="48864"/>
                </a:lnTo>
                <a:lnTo>
                  <a:pt x="61912" y="4886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rgbClr val="48B5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5C171A-2D62-4464-9BE9-9243DF0AB1F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rgbClr val="FFFFFF"/>
                </a:solidFill>
              </a:rPr>
              <a:t>Выбор модели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260D52-CD11-4A14-90DB-C3C2C241CBC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629381" y="4467100"/>
            <a:ext cx="6930189" cy="23909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FFFFFF"/>
                </a:solidFill>
              </a:rPr>
              <a:t>Наша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команда</a:t>
            </a:r>
            <a:r>
              <a:rPr lang="en-US" sz="1800" dirty="0">
                <a:solidFill>
                  <a:srgbClr val="FFFFFF"/>
                </a:solidFill>
              </a:rPr>
              <a:t>  </a:t>
            </a:r>
            <a:r>
              <a:rPr lang="en-US" sz="1800" dirty="0" err="1">
                <a:solidFill>
                  <a:srgbClr val="FFFFFF"/>
                </a:solidFill>
              </a:rPr>
              <a:t>долго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не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могла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выбрать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r>
              <a:rPr lang="en-US" sz="1800" dirty="0" err="1">
                <a:solidFill>
                  <a:srgbClr val="FFFFFF"/>
                </a:solidFill>
              </a:rPr>
              <a:t>как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будет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выглядеть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наша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модель</a:t>
            </a:r>
            <a:r>
              <a:rPr lang="en-US" sz="1800" dirty="0">
                <a:solidFill>
                  <a:srgbClr val="FFFFFF"/>
                </a:solidFill>
              </a:rPr>
              <a:t>. С </a:t>
            </a:r>
            <a:r>
              <a:rPr lang="en-US" sz="1800" dirty="0" err="1">
                <a:solidFill>
                  <a:srgbClr val="FFFFFF"/>
                </a:solidFill>
              </a:rPr>
              <a:t>одной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стороны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r>
              <a:rPr lang="en-US" sz="1800" dirty="0" err="1">
                <a:solidFill>
                  <a:srgbClr val="FFFFFF"/>
                </a:solidFill>
              </a:rPr>
              <a:t>мы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хотели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сделать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что-то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новое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r>
              <a:rPr lang="en-US" sz="1800" dirty="0" err="1">
                <a:solidFill>
                  <a:srgbClr val="FFFFFF"/>
                </a:solidFill>
              </a:rPr>
              <a:t>необычное</a:t>
            </a:r>
            <a:r>
              <a:rPr lang="en-US" sz="1800" dirty="0">
                <a:solidFill>
                  <a:srgbClr val="FFFFFF"/>
                </a:solidFill>
              </a:rPr>
              <a:t>, а с </a:t>
            </a:r>
            <a:r>
              <a:rPr lang="en-US" sz="1800" dirty="0" err="1">
                <a:solidFill>
                  <a:srgbClr val="FFFFFF"/>
                </a:solidFill>
              </a:rPr>
              <a:t>другой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r>
              <a:rPr lang="en-US" sz="1800" dirty="0" err="1">
                <a:solidFill>
                  <a:srgbClr val="FFFFFF"/>
                </a:solidFill>
              </a:rPr>
              <a:t>нас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привлекали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стандартные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модели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r>
              <a:rPr lang="en-US" sz="1800" dirty="0" err="1">
                <a:solidFill>
                  <a:srgbClr val="FFFFFF"/>
                </a:solidFill>
              </a:rPr>
              <a:t>способные</a:t>
            </a:r>
            <a:r>
              <a:rPr lang="en-US" sz="1800" dirty="0">
                <a:solidFill>
                  <a:srgbClr val="FFFFFF"/>
                </a:solidFill>
              </a:rPr>
              <a:t> с </a:t>
            </a:r>
            <a:r>
              <a:rPr lang="en-US" sz="1800" dirty="0" err="1">
                <a:solidFill>
                  <a:srgbClr val="FFFFFF"/>
                </a:solidFill>
              </a:rPr>
              <a:t>легкостью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проходить</a:t>
            </a:r>
            <a:r>
              <a:rPr lang="en-US" sz="1800" dirty="0">
                <a:solidFill>
                  <a:srgbClr val="FFFFFF"/>
                </a:solidFill>
              </a:rPr>
              <a:t> </a:t>
            </a:r>
            <a:r>
              <a:rPr lang="en-US" sz="1800" dirty="0" err="1">
                <a:solidFill>
                  <a:srgbClr val="FFFFFF"/>
                </a:solidFill>
              </a:rPr>
              <a:t>сложные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трассы</a:t>
            </a:r>
            <a:r>
              <a:rPr lang="en-US" sz="1800" dirty="0">
                <a:solidFill>
                  <a:srgbClr val="FFFFFF"/>
                </a:solidFill>
              </a:rPr>
              <a:t>. В </a:t>
            </a:r>
            <a:r>
              <a:rPr lang="en-US" sz="1800" dirty="0" err="1">
                <a:solidFill>
                  <a:srgbClr val="FFFFFF"/>
                </a:solidFill>
              </a:rPr>
              <a:t>конечном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счете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мы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остановились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на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шестиколесной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машинке</a:t>
            </a:r>
            <a:r>
              <a:rPr lang="en-US" sz="1800" dirty="0">
                <a:solidFill>
                  <a:srgbClr val="FFFFFF"/>
                </a:solidFill>
              </a:rPr>
              <a:t> с </a:t>
            </a:r>
            <a:r>
              <a:rPr lang="en-US" sz="1800" dirty="0" err="1">
                <a:solidFill>
                  <a:srgbClr val="FFFFFF"/>
                </a:solidFill>
              </a:rPr>
              <a:t>оптимальной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высотой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корпуса</a:t>
            </a:r>
            <a:r>
              <a:rPr lang="en-US" sz="1800" dirty="0">
                <a:solidFill>
                  <a:srgbClr val="FFFFFF"/>
                </a:solidFill>
              </a:rPr>
              <a:t>. Цель </a:t>
            </a:r>
            <a:r>
              <a:rPr lang="en-US" sz="1800" dirty="0" err="1">
                <a:solidFill>
                  <a:srgbClr val="FFFFFF"/>
                </a:solidFill>
              </a:rPr>
              <a:t>нашей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команды</a:t>
            </a:r>
            <a:r>
              <a:rPr lang="en-US" sz="1800" dirty="0">
                <a:solidFill>
                  <a:srgbClr val="FFFFFF"/>
                </a:solidFill>
              </a:rPr>
              <a:t> - </a:t>
            </a:r>
            <a:r>
              <a:rPr lang="en-US" sz="1800" dirty="0" err="1">
                <a:solidFill>
                  <a:srgbClr val="FFFFFF"/>
                </a:solidFill>
              </a:rPr>
              <a:t>показать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преимущества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данной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модели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r>
              <a:rPr lang="en-US" sz="1800" dirty="0" err="1">
                <a:solidFill>
                  <a:srgbClr val="FFFFFF"/>
                </a:solidFill>
              </a:rPr>
              <a:t>как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уже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некой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сложившейся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классики</a:t>
            </a:r>
            <a:r>
              <a:rPr lang="en-US" sz="1800" dirty="0">
                <a:solidFill>
                  <a:srgbClr val="FFFFFF"/>
                </a:solidFill>
              </a:rPr>
              <a:t> в </a:t>
            </a:r>
            <a:r>
              <a:rPr lang="en-US" sz="1800" dirty="0" err="1">
                <a:solidFill>
                  <a:srgbClr val="FFFFFF"/>
                </a:solidFill>
              </a:rPr>
              <a:t>мире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марсоходов</a:t>
            </a:r>
            <a:r>
              <a:rPr lang="en-US" sz="18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C0B64B74-19BE-47D9-8BB8-7081BF0E0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4F46E-0945-46F9-B9C6-9772812D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118" y="6356350"/>
            <a:ext cx="1506682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A7CD31F4-64FA-4BA0-9498-67783267A8C8}" type="slidenum">
              <a:rPr lang="en-US" sz="3600" b="1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10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ECC9E12-D77A-4013-BC52-DA967FA11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746D10-F9FE-4318-8791-B0830A6ED76D}"/>
              </a:ext>
            </a:extLst>
          </p:cNvPr>
          <p:cNvSpPr txBox="1"/>
          <p:nvPr/>
        </p:nvSpPr>
        <p:spPr>
          <a:xfrm>
            <a:off x="648305" y="70878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Наконец мы сделали наш марсоход</a:t>
            </a:r>
          </a:p>
        </p:txBody>
      </p:sp>
      <p:pic>
        <p:nvPicPr>
          <p:cNvPr id="4" name="Рисунок 4" descr="Изображение выглядит как внутренний, пол&#10;&#10;Автоматически созданное описание">
            <a:extLst>
              <a:ext uri="{FF2B5EF4-FFF2-40B4-BE49-F238E27FC236}">
                <a16:creationId xmlns:a16="http://schemas.microsoft.com/office/drawing/2014/main" id="{C3924550-8F7E-4060-855F-9A8217EF9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63" y="2630110"/>
            <a:ext cx="4593770" cy="3508827"/>
          </a:xfrm>
          <a:prstGeom prst="rect">
            <a:avLst/>
          </a:prstGeom>
        </p:spPr>
      </p:pic>
      <p:pic>
        <p:nvPicPr>
          <p:cNvPr id="5" name="Рисунок 5" descr="Изображение выглядит как пол, внутренний, стол, туфли&#10;&#10;Автоматически созданное описание">
            <a:extLst>
              <a:ext uri="{FF2B5EF4-FFF2-40B4-BE49-F238E27FC236}">
                <a16:creationId xmlns:a16="http://schemas.microsoft.com/office/drawing/2014/main" id="{F497D86F-21F6-4A4B-9150-0CD370B3C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067" y="782714"/>
            <a:ext cx="4593771" cy="2583240"/>
          </a:xfrm>
          <a:prstGeom prst="rect">
            <a:avLst/>
          </a:prstGeom>
        </p:spPr>
      </p:pic>
      <p:pic>
        <p:nvPicPr>
          <p:cNvPr id="6" name="Рисунок 6" descr="Изображение выглядит как пол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7085731D-08CB-4FA3-AFE3-225D47D55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474" y="3113314"/>
            <a:ext cx="2314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15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 descr="Изображение выглядит как белый, картотека&#10;&#10;Автоматически созданное описание">
            <a:extLst>
              <a:ext uri="{FF2B5EF4-FFF2-40B4-BE49-F238E27FC236}">
                <a16:creationId xmlns:a16="http://schemas.microsoft.com/office/drawing/2014/main" id="{26774B1F-3926-412B-AE16-A5CFE1E32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270" r="-1" b="24243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F7752C-4688-4E1A-843F-F2CC7A29F3DF}"/>
              </a:ext>
            </a:extLst>
          </p:cNvPr>
          <p:cNvSpPr txBox="1"/>
          <p:nvPr/>
        </p:nvSpPr>
        <p:spPr>
          <a:xfrm>
            <a:off x="1527048" y="1124712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9600">
                <a:latin typeface="+mj-lt"/>
                <a:ea typeface="+mj-ea"/>
                <a:cs typeface="+mj-cs"/>
              </a:rPr>
              <a:t>Спасибо за внимание!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25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 descr="Изображение выглядит как текст, карт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856BC268-92F6-48A6-9A75-01C0E6E97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3" r="1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A643C-8943-4865-8ED3-FE1EDD2BE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1700" y="5810250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z="3600" b="1" smtClean="0">
                <a:solidFill>
                  <a:schemeClr val="bg1"/>
                </a:solidFill>
              </a:rPr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743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F027EB3A-DF05-4A1A-99F5-BE83E7654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A155FEC-0998-4400-AFFD-BBC7BE4FF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5E3A45-305A-4B65-B872-1CF9A2C1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z="3600" b="1" smtClean="0"/>
              <a:t>4</a:t>
            </a:fld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456721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ear&#10;&#10;Description automatically generated">
            <a:extLst>
              <a:ext uri="{FF2B5EF4-FFF2-40B4-BE49-F238E27FC236}">
                <a16:creationId xmlns:a16="http://schemas.microsoft.com/office/drawing/2014/main" id="{270E8207-1BF9-4EA6-AB0E-1C2B3B61F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EF15FB-C564-40F7-897F-EED118E34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z="3600" smtClean="0"/>
              <a:t>5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62507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D2C840-BF3B-430C-822E-D7B0E231F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103FB-8AE9-4E93-8482-7C52B3F3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z="3600" smtClean="0"/>
              <a:t>6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7923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3747F397-11BE-420F-B5CA-16E5D8132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784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749FEA-91C0-4519-878E-563CB57CE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6600" y="5975350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z="3600" b="1" smtClean="0">
                <a:solidFill>
                  <a:schemeClr val="tx1"/>
                </a:solidFill>
              </a:rPr>
              <a:t>7</a:t>
            </a:fld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71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 descr="Изображение выглядит как текст, компьютер, внутренний, монитор&#10;&#10;Автоматически созданное описание">
            <a:extLst>
              <a:ext uri="{FF2B5EF4-FFF2-40B4-BE49-F238E27FC236}">
                <a16:creationId xmlns:a16="http://schemas.microsoft.com/office/drawing/2014/main" id="{B62F5290-B23A-4387-B6EE-588E9B1ED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1" r="1" b="803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CCF973-3265-4B5A-B977-4227A5B6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6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729E3301-3222-4998-9763-1F9580EB7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3" r="1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2A7AC-1D49-4D58-91C7-01081B18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3600" y="5861050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z="3600" b="1" smtClean="0">
                <a:solidFill>
                  <a:schemeClr val="tx1"/>
                </a:solidFill>
              </a:rPr>
              <a:t>9</a:t>
            </a:fld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2621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48B547"/>
      </a:accent1>
      <a:accent2>
        <a:srgbClr val="6DB13B"/>
      </a:accent2>
      <a:accent3>
        <a:srgbClr val="98A842"/>
      </a:accent3>
      <a:accent4>
        <a:srgbClr val="B1933B"/>
      </a:accent4>
      <a:accent5>
        <a:srgbClr val="C3734D"/>
      </a:accent5>
      <a:accent6>
        <a:srgbClr val="B13B46"/>
      </a:accent6>
      <a:hlink>
        <a:srgbClr val="B0743A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137</Words>
  <Application>Microsoft Office PowerPoint</Application>
  <PresentationFormat>Широкоэкранный</PresentationFormat>
  <Paragraphs>23</Paragraphs>
  <Slides>21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SketchyVTI</vt:lpstr>
      <vt:lpstr>Марсоход команды "ИФИМ"</vt:lpstr>
      <vt:lpstr>Выбор модели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Создание деталей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Sascha Ivanov</cp:lastModifiedBy>
  <cp:revision>329</cp:revision>
  <dcterms:created xsi:type="dcterms:W3CDTF">2021-03-10T09:02:18Z</dcterms:created>
  <dcterms:modified xsi:type="dcterms:W3CDTF">2021-04-28T14:12:32Z</dcterms:modified>
</cp:coreProperties>
</file>